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5" r:id="rId8"/>
    <p:sldId id="263" r:id="rId9"/>
    <p:sldId id="260" r:id="rId10"/>
    <p:sldId id="264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halov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3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270BE-E25A-4F8E-9248-B559F2A91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E4E999-9094-41B7-81CE-C06288043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321EA3-E4FA-45DF-ADC5-0EFC4F45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54-D292-4239-ACD2-B76F2CC09E4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E1290A-8588-425E-B8CE-A9DB7305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1EA51F-DE01-4E19-B8AE-DCD7C649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AD8B-F426-4186-8AFD-4419800A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10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5035E-43E9-444E-A71C-904C580B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B9C597-283C-433E-B193-01F71F791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9A53AD-F7B5-4F4A-924D-62FF4577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54-D292-4239-ACD2-B76F2CC09E4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51F091-6030-4BD1-A831-AD102991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5CDCF5-0786-4C37-A4E0-C267265D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AD8B-F426-4186-8AFD-4419800A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06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F7C9117-8554-4612-90DC-5CFDF7BC3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E6E85D-D554-4B67-95C4-1051845A9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8A776A-2433-4374-8566-C24AE472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54-D292-4239-ACD2-B76F2CC09E4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DBBFDF-DB1A-4D90-9A98-4A65E76E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CF1682-704B-4AA6-A9E1-CE3CD34E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AD8B-F426-4186-8AFD-4419800A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46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7438C-227E-4D7B-997B-E3551284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CF3655-9FE1-458A-88CD-843C45549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CBF0AD-8682-4882-A51C-55242C526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54-D292-4239-ACD2-B76F2CC09E4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B2E6B9-C3A6-476B-A727-98A099FF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74ECDA-7154-4728-95D4-334AEB13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AD8B-F426-4186-8AFD-4419800A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43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34022-57A0-4602-8CBD-788DCCF4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7E5E0D-5113-4AD2-9F4A-B7A244AEB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12E20E-5022-4E11-B4D0-65F2C7B0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54-D292-4239-ACD2-B76F2CC09E4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02F965-8B01-4882-8120-B311436F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32FEFF-67EA-4197-A3BE-B80C1BCA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AD8B-F426-4186-8AFD-4419800A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22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E5EC5-1087-4560-8380-A8603CE7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9E3953-FB63-464F-B3CD-903808A99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9CDB97-9C85-43BE-A74C-3728CE2E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6ABB76-A3F1-4A8C-BB70-266B6AF9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54-D292-4239-ACD2-B76F2CC09E4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A992CA-A4B1-4D88-B6C0-4F5511B7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C74AC4-C5DA-4A1F-B12C-6DF83831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AD8B-F426-4186-8AFD-4419800A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3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19E706-27D5-439C-A5EA-43D9F1EF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2E7331-74D5-4F24-B576-8E5C97D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5CF44F-732E-409E-9E37-99A13C37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DF6128-76CA-4CFD-AF37-F0E45FC31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F5BCD45-580C-452B-9A99-41B1628AB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3B5F0CA-F626-4B40-95F6-5E949A0B4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54-D292-4239-ACD2-B76F2CC09E4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42A15F-E807-4D67-866E-EAAF574E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28D049-17CD-4F15-898A-C7031428A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AD8B-F426-4186-8AFD-4419800A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72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632B7-FBBB-4E7B-85F7-AE5173B9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F75A40-31C2-41F0-9A86-36982417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54-D292-4239-ACD2-B76F2CC09E4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6FA882-3567-4F67-A7EF-E0EBFF141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852F48-55DC-4763-83E6-4825DC43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AD8B-F426-4186-8AFD-4419800A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93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856BAFB-65BB-4789-80C7-DDB6D8DE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54-D292-4239-ACD2-B76F2CC09E4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89D5EE9-F2A3-4257-8A2C-2E3ADC88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8934F8-CDC6-464F-869C-A04DE9DF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AD8B-F426-4186-8AFD-4419800A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46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4C0AFC-063C-4AAA-9552-BD01692E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40BF22-701A-462D-AFE6-561CDA20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5A75EB-41F5-4B89-A39C-27D7E1A4D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474407-D46D-4341-AA79-9ED568A55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54-D292-4239-ACD2-B76F2CC09E4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3372E3-0E77-4E52-ACF3-214DDACF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39C26D-6525-4938-BC14-2EF849B0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AD8B-F426-4186-8AFD-4419800A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4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5C3CF-EAAF-484F-A990-7942E4B0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C7BFADA-774E-4922-8956-C8181D1C6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A99D81-0FC7-4BB4-9030-00701579D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AA876A-C611-4848-9F3E-78AE9DBF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54-D292-4239-ACD2-B76F2CC09E4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B1ED9B-2BB7-402F-A3D8-AA99B5E9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3C03C5-35FA-45A3-8DAC-B399C7CD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FAD8B-F426-4186-8AFD-4419800A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8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9645066-56A4-4DC7-A4CE-E1CDDA17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36A753-60A9-46D8-BF3B-2E4FBD6EA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3207E4-D70B-4203-9C4A-C49A9F208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AA954-D292-4239-ACD2-B76F2CC09E4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8226D7-96BE-4B0D-B1AF-C4BFC1568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68C082-3E23-47F7-8E38-E8BA92AFD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FAD8B-F426-4186-8AFD-4419800A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6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23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2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mailto:katerina.machalova@npsumava.cz" TargetMode="External"/><Relationship Id="rId5" Type="http://schemas.openxmlformats.org/officeDocument/2006/relationships/image" Target="../media/image4.jpeg"/><Relationship Id="rId10" Type="http://schemas.openxmlformats.org/officeDocument/2006/relationships/hyperlink" Target="mailto:eva.neurazy@gmail.com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5.jpeg"/><Relationship Id="rId5" Type="http://schemas.openxmlformats.org/officeDocument/2006/relationships/image" Target="../media/image3.jpeg"/><Relationship Id="rId10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www.youtube.com/watch?v=G0d7OWzqePI&amp;ab_channel=npsumav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https://www.youtube.com/watch?v=BvSqcwKHzsw&amp;t=7s&amp;ab_channel=npsumava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21.jpeg"/><Relationship Id="rId5" Type="http://schemas.openxmlformats.org/officeDocument/2006/relationships/image" Target="../media/image3.jpeg"/><Relationship Id="rId10" Type="http://schemas.openxmlformats.org/officeDocument/2006/relationships/image" Target="../media/image20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D46E3B91-919B-4D4A-B36E-53A4B537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45" y="6096086"/>
            <a:ext cx="197149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C532AA9-6E79-4F11-93D9-9024EFDA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72" y="6081572"/>
            <a:ext cx="210462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B01469C-4C2D-48C0-87DB-D6BCE6A4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5" y="6313551"/>
            <a:ext cx="540000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1816AED-2D2A-4DC2-878C-30EDB70D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" y="6263866"/>
            <a:ext cx="2929438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F80C3C62-2903-412C-9EC1-622AA784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89" y="6241446"/>
            <a:ext cx="586033" cy="6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2F8EBE0A-995C-4FC3-97FD-1AD980EE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42" y="6256595"/>
            <a:ext cx="1532059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2B46221-D754-46ED-B042-C06C1BD765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40" y="6248382"/>
            <a:ext cx="540000" cy="540000"/>
          </a:xfrm>
          <a:prstGeom prst="rect">
            <a:avLst/>
          </a:prstGeom>
        </p:spPr>
      </p:pic>
      <p:pic>
        <p:nvPicPr>
          <p:cNvPr id="17" name="Obrázek 16" descr="Obsah obrázku tráva, exteriér, rostlina, květina&#10;&#10;Popis byl vytvořen automaticky">
            <a:extLst>
              <a:ext uri="{FF2B5EF4-FFF2-40B4-BE49-F238E27FC236}">
                <a16:creationId xmlns:a16="http://schemas.microsoft.com/office/drawing/2014/main" id="{41A4F875-ED7A-4271-ACFB-2117B78A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7" y="853031"/>
            <a:ext cx="3887334" cy="4317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ázek 18" descr="Obsah obrázku text, noční obloha&#10;&#10;Popis byl vytvořen automaticky">
            <a:extLst>
              <a:ext uri="{FF2B5EF4-FFF2-40B4-BE49-F238E27FC236}">
                <a16:creationId xmlns:a16="http://schemas.microsoft.com/office/drawing/2014/main" id="{65E68235-6261-4DF6-B2AB-592258763C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38" y="3222172"/>
            <a:ext cx="6348101" cy="2141005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7EB8108D-504B-4E86-BCBA-0FFD47AB1FE7}"/>
              </a:ext>
            </a:extLst>
          </p:cNvPr>
          <p:cNvSpPr txBox="1"/>
          <p:nvPr/>
        </p:nvSpPr>
        <p:spPr>
          <a:xfrm>
            <a:off x="5379938" y="432994"/>
            <a:ext cx="6530602" cy="2677656"/>
          </a:xfrm>
          <a:custGeom>
            <a:avLst/>
            <a:gdLst>
              <a:gd name="connsiteX0" fmla="*/ 0 w 6530602"/>
              <a:gd name="connsiteY0" fmla="*/ 0 h 2677656"/>
              <a:gd name="connsiteX1" fmla="*/ 6530602 w 6530602"/>
              <a:gd name="connsiteY1" fmla="*/ 0 h 2677656"/>
              <a:gd name="connsiteX2" fmla="*/ 6530602 w 6530602"/>
              <a:gd name="connsiteY2" fmla="*/ 2677656 h 2677656"/>
              <a:gd name="connsiteX3" fmla="*/ 0 w 6530602"/>
              <a:gd name="connsiteY3" fmla="*/ 2677656 h 2677656"/>
              <a:gd name="connsiteX4" fmla="*/ 0 w 6530602"/>
              <a:gd name="connsiteY4" fmla="*/ 0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0602" h="2677656" extrusionOk="0">
                <a:moveTo>
                  <a:pt x="0" y="0"/>
                </a:moveTo>
                <a:cubicBezTo>
                  <a:pt x="1514461" y="-41642"/>
                  <a:pt x="5877213" y="166515"/>
                  <a:pt x="6530602" y="0"/>
                </a:cubicBezTo>
                <a:cubicBezTo>
                  <a:pt x="6439039" y="342779"/>
                  <a:pt x="6505516" y="1829226"/>
                  <a:pt x="6530602" y="2677656"/>
                </a:cubicBezTo>
                <a:cubicBezTo>
                  <a:pt x="4162745" y="2721201"/>
                  <a:pt x="2872385" y="2634642"/>
                  <a:pt x="0" y="2677656"/>
                </a:cubicBezTo>
                <a:cubicBezTo>
                  <a:pt x="156129" y="2404555"/>
                  <a:pt x="-157924" y="448111"/>
                  <a:pt x="0" y="0"/>
                </a:cubicBezTo>
                <a:close/>
              </a:path>
            </a:pathLst>
          </a:custGeom>
          <a:noFill/>
          <a:ln w="15875">
            <a:solidFill>
              <a:srgbClr val="493120"/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90832288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Prioritní osa 2: Projekt 216</a:t>
            </a:r>
          </a:p>
          <a:p>
            <a:pPr algn="ctr"/>
            <a:r>
              <a:rPr lang="cs-CZ" sz="6000" b="1" dirty="0"/>
              <a:t>Květena Šumavy </a:t>
            </a:r>
          </a:p>
          <a:p>
            <a:pPr algn="ctr"/>
            <a:r>
              <a:rPr lang="cs-CZ" sz="3600" dirty="0"/>
              <a:t>Dopady koronaviru na realizaci/ Auswirkungen von Corona </a:t>
            </a:r>
          </a:p>
        </p:txBody>
      </p:sp>
    </p:spTree>
    <p:extLst>
      <p:ext uri="{BB962C8B-B14F-4D97-AF65-F5344CB8AC3E}">
        <p14:creationId xmlns:p14="http://schemas.microsoft.com/office/powerpoint/2010/main" val="357463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7E4B104-9EB1-4609-A379-CD86D78721B3}"/>
              </a:ext>
            </a:extLst>
          </p:cNvPr>
          <p:cNvSpPr/>
          <p:nvPr/>
        </p:nvSpPr>
        <p:spPr bwMode="auto">
          <a:xfrm>
            <a:off x="0" y="0"/>
            <a:ext cx="12192000" cy="1030288"/>
          </a:xfrm>
          <a:prstGeom prst="rect">
            <a:avLst/>
          </a:prstGeom>
          <a:solidFill>
            <a:srgbClr val="493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CEF340-FCED-4F90-8103-08A24B5E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73" y="61582"/>
            <a:ext cx="2668572" cy="9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46E3B91-919B-4D4A-B36E-53A4B537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45" y="6096086"/>
            <a:ext cx="197149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C532AA9-6E79-4F11-93D9-9024EFDA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72" y="6081572"/>
            <a:ext cx="210462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B01469C-4C2D-48C0-87DB-D6BCE6A4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5" y="6313551"/>
            <a:ext cx="540000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1816AED-2D2A-4DC2-878C-30EDB70D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" y="6263866"/>
            <a:ext cx="2929438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F80C3C62-2903-412C-9EC1-622AA784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89" y="6241446"/>
            <a:ext cx="586033" cy="6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2F8EBE0A-995C-4FC3-97FD-1AD980EE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42" y="6256595"/>
            <a:ext cx="1532059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2B46221-D754-46ED-B042-C06C1BD765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40" y="6248382"/>
            <a:ext cx="540000" cy="540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79FB6EA-1F07-40CD-8B8D-234B495D34A4}"/>
              </a:ext>
            </a:extLst>
          </p:cNvPr>
          <p:cNvSpPr txBox="1"/>
          <p:nvPr/>
        </p:nvSpPr>
        <p:spPr>
          <a:xfrm>
            <a:off x="246742" y="61582"/>
            <a:ext cx="919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Dopady koronaviru na realizaci</a:t>
            </a:r>
            <a:r>
              <a:rPr lang="de-DE" sz="2800" dirty="0">
                <a:solidFill>
                  <a:schemeClr val="bg1"/>
                </a:solidFill>
              </a:rPr>
              <a:t> / </a:t>
            </a:r>
            <a:endParaRPr lang="cs-CZ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Auswirkungen von Corona auf die Projektumsetzung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</a:p>
          <a:p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F7A189F-08A5-4045-BD6A-9279475422DF}"/>
              </a:ext>
            </a:extLst>
          </p:cNvPr>
          <p:cNvSpPr txBox="1"/>
          <p:nvPr/>
        </p:nvSpPr>
        <p:spPr>
          <a:xfrm>
            <a:off x="232823" y="1106341"/>
            <a:ext cx="75040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Komunikace</a:t>
            </a:r>
            <a:r>
              <a:rPr lang="de-DE" b="1" dirty="0"/>
              <a:t> /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Kommunikation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Převládaly e-mail, telefon, videohovory</a:t>
            </a:r>
            <a:r>
              <a:rPr lang="de-DE" dirty="0"/>
              <a:t> / </a:t>
            </a:r>
            <a:br>
              <a:rPr lang="de-DE" dirty="0"/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Überwiegend per E-Mail, Telefon, Videokonferenzen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 mnoha případech je osobní komunikace efektivnější </a:t>
            </a:r>
            <a:r>
              <a:rPr lang="de-DE" dirty="0"/>
              <a:t> / </a:t>
            </a:r>
            <a:br>
              <a:rPr lang="de-DE" dirty="0"/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vielen Fällen ist persönliche Kommunikation effektiver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/>
              <a:t>Prodlevy v komunikace napříč odděleními během homeoffice </a:t>
            </a:r>
            <a:br>
              <a:rPr lang="cs-CZ" dirty="0"/>
            </a:br>
            <a:r>
              <a:rPr lang="cs-CZ" dirty="0"/>
              <a:t>(např. při přípravě výběrových řízení na zhotovení managementových opatření, propagačních předmětů atd.)</a:t>
            </a:r>
            <a:r>
              <a:rPr lang="de-DE" dirty="0"/>
              <a:t> / </a:t>
            </a:r>
            <a:br>
              <a:rPr lang="cs-CZ" dirty="0"/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Verzögerungen bei der Kommunikation über Abteilungen hinweg während Homeoffice (z.B. bei der Vorbereitung für Vorstellungsgespräche für die Durchführung der Managementmaßnahmen, Werbeartikel etc.)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/>
              <a:t>Diskuze při determinaci některých druhů</a:t>
            </a:r>
            <a:r>
              <a:rPr lang="de-DE" dirty="0"/>
              <a:t> / </a:t>
            </a:r>
            <a:br>
              <a:rPr lang="cs-CZ" dirty="0"/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Diskussion bei der Determination mancher Arten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/>
              <a:t>Předávání vzorků a herbářových položek</a:t>
            </a:r>
            <a:r>
              <a:rPr lang="de-DE" dirty="0"/>
              <a:t> / </a:t>
            </a:r>
            <a:br>
              <a:rPr lang="cs-CZ" dirty="0"/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Übergabe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von manchen Probenahmen und Elementen im Herbarium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/>
              <a:t>Efektivita terénních výzkumů /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Effektivit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ät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der Feldforschungen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4CB671D8-1E71-4A3E-9296-5EEDE1BF9B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32" y="1152260"/>
            <a:ext cx="3572302" cy="47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7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7E4B104-9EB1-4609-A379-CD86D78721B3}"/>
              </a:ext>
            </a:extLst>
          </p:cNvPr>
          <p:cNvSpPr/>
          <p:nvPr/>
        </p:nvSpPr>
        <p:spPr bwMode="auto">
          <a:xfrm>
            <a:off x="0" y="0"/>
            <a:ext cx="12192000" cy="1030288"/>
          </a:xfrm>
          <a:prstGeom prst="rect">
            <a:avLst/>
          </a:prstGeom>
          <a:solidFill>
            <a:srgbClr val="493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CEF340-FCED-4F90-8103-08A24B5E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73" y="61582"/>
            <a:ext cx="2668572" cy="9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46E3B91-919B-4D4A-B36E-53A4B537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45" y="6096086"/>
            <a:ext cx="197149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C532AA9-6E79-4F11-93D9-9024EFDA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72" y="6081572"/>
            <a:ext cx="210462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B01469C-4C2D-48C0-87DB-D6BCE6A4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5" y="6313551"/>
            <a:ext cx="540000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1816AED-2D2A-4DC2-878C-30EDB70D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" y="6263866"/>
            <a:ext cx="2929438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F80C3C62-2903-412C-9EC1-622AA784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89" y="6241446"/>
            <a:ext cx="586033" cy="6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2F8EBE0A-995C-4FC3-97FD-1AD980EE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42" y="6256595"/>
            <a:ext cx="1532059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2B46221-D754-46ED-B042-C06C1BD765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40" y="6248382"/>
            <a:ext cx="540000" cy="540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79FB6EA-1F07-40CD-8B8D-234B495D34A4}"/>
              </a:ext>
            </a:extLst>
          </p:cNvPr>
          <p:cNvSpPr txBox="1"/>
          <p:nvPr/>
        </p:nvSpPr>
        <p:spPr>
          <a:xfrm>
            <a:off x="246741" y="80048"/>
            <a:ext cx="919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Dopady koronaviru na realizaci</a:t>
            </a:r>
            <a:r>
              <a:rPr lang="de-DE" sz="2800" dirty="0">
                <a:solidFill>
                  <a:schemeClr val="bg1"/>
                </a:solidFill>
              </a:rPr>
              <a:t> / </a:t>
            </a:r>
            <a:endParaRPr lang="cs-CZ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Auswirkungen von Corona auf die Projektumsetzung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</a:p>
          <a:p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F7A189F-08A5-4045-BD6A-9279475422DF}"/>
              </a:ext>
            </a:extLst>
          </p:cNvPr>
          <p:cNvSpPr txBox="1"/>
          <p:nvPr/>
        </p:nvSpPr>
        <p:spPr>
          <a:xfrm>
            <a:off x="-2335" y="1462552"/>
            <a:ext cx="57972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Rodiče se snažili skloubit péči o děti a práci</a:t>
            </a:r>
            <a:r>
              <a:rPr lang="de-DE" dirty="0"/>
              <a:t> / </a:t>
            </a:r>
            <a:br>
              <a:rPr lang="de-DE" dirty="0"/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Kinderbetreuung und Arbeit war für viele Eltern schwierig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Zavřené </a:t>
            </a:r>
            <a:r>
              <a:rPr lang="cs-CZ" i="0" dirty="0">
                <a:effectLst/>
              </a:rPr>
              <a:t>školy byly omezením zejména pro plánování terénního výzkumu</a:t>
            </a:r>
            <a:r>
              <a:rPr lang="de-DE" i="0" dirty="0">
                <a:effectLst/>
              </a:rPr>
              <a:t> / </a:t>
            </a:r>
            <a:br>
              <a:rPr lang="de-DE" i="0" dirty="0">
                <a:effectLst/>
              </a:rPr>
            </a:br>
            <a:r>
              <a:rPr lang="de-DE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Geschlossene Schule</a:t>
            </a:r>
            <a:r>
              <a:rPr lang="cs-CZ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n</a:t>
            </a:r>
            <a:r>
              <a:rPr lang="de-DE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stellten eine Einschränkung dar, insbesondere für die Planung der Feldarbeiten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i="0" dirty="0">
                <a:effectLst/>
              </a:rPr>
              <a:t>Uzavření knihoven a herbářových sbírek znemožnilo výzkum historických údajů</a:t>
            </a:r>
            <a:r>
              <a:rPr lang="de-DE" i="0" dirty="0">
                <a:effectLst/>
              </a:rPr>
              <a:t> / </a:t>
            </a:r>
            <a:br>
              <a:rPr lang="de-DE" i="0" dirty="0">
                <a:effectLst/>
              </a:rPr>
            </a:br>
            <a:r>
              <a:rPr lang="de-DE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Die Schließung von Bibliotheken und Herbarien-Sammlungen verhinderte die Forschung von historischen Daten</a:t>
            </a:r>
            <a:endParaRPr lang="cs-CZ" i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Značně se omezily možnosti prezentace projektu: přednášky a exkurze pro veřejnost</a:t>
            </a:r>
            <a:r>
              <a:rPr lang="de-DE" dirty="0"/>
              <a:t> /</a:t>
            </a:r>
            <a:br>
              <a:rPr lang="de-DE" dirty="0"/>
            </a:b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Einschränkung der Möglichkeiten für Projektpräsentationen: Vorträge und Exkursionen für die Öffentlichkeit </a:t>
            </a:r>
            <a:endParaRPr lang="cs-CZ" i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pic>
        <p:nvPicPr>
          <p:cNvPr id="7" name="Obrázek 6" descr="Obsah obrázku interiér, zeď, osoba, strop&#10;&#10;Popis byl vytvořen automaticky">
            <a:extLst>
              <a:ext uri="{FF2B5EF4-FFF2-40B4-BE49-F238E27FC236}">
                <a16:creationId xmlns:a16="http://schemas.microsoft.com/office/drawing/2014/main" id="{9AB0485B-E022-4E4C-AA27-256B293738C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83" y="1599370"/>
            <a:ext cx="5797243" cy="434793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A389DDD-F5DE-4892-A89D-051538E57F9F}"/>
              </a:ext>
            </a:extLst>
          </p:cNvPr>
          <p:cNvSpPr txBox="1"/>
          <p:nvPr/>
        </p:nvSpPr>
        <p:spPr>
          <a:xfrm>
            <a:off x="301094" y="111979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Zavřené školy a instituce</a:t>
            </a:r>
            <a:r>
              <a:rPr lang="de-DE" b="1" dirty="0"/>
              <a:t> /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Schließung von Schulen und Institutionen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24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7E4B104-9EB1-4609-A379-CD86D78721B3}"/>
              </a:ext>
            </a:extLst>
          </p:cNvPr>
          <p:cNvSpPr/>
          <p:nvPr/>
        </p:nvSpPr>
        <p:spPr bwMode="auto">
          <a:xfrm>
            <a:off x="0" y="0"/>
            <a:ext cx="12192000" cy="1030288"/>
          </a:xfrm>
          <a:prstGeom prst="rect">
            <a:avLst/>
          </a:prstGeom>
          <a:solidFill>
            <a:srgbClr val="493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CEF340-FCED-4F90-8103-08A24B5E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73" y="61582"/>
            <a:ext cx="2668572" cy="9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46E3B91-919B-4D4A-B36E-53A4B537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45" y="6096086"/>
            <a:ext cx="197149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C532AA9-6E79-4F11-93D9-9024EFDA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72" y="6081572"/>
            <a:ext cx="210462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B01469C-4C2D-48C0-87DB-D6BCE6A4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5" y="6313551"/>
            <a:ext cx="540000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1816AED-2D2A-4DC2-878C-30EDB70D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" y="6263866"/>
            <a:ext cx="2929438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F80C3C62-2903-412C-9EC1-622AA784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89" y="6241446"/>
            <a:ext cx="586033" cy="6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2F8EBE0A-995C-4FC3-97FD-1AD980EE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42" y="6256595"/>
            <a:ext cx="1532059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2B46221-D754-46ED-B042-C06C1BD765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40" y="6248382"/>
            <a:ext cx="540000" cy="540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79FB6EA-1F07-40CD-8B8D-234B495D34A4}"/>
              </a:ext>
            </a:extLst>
          </p:cNvPr>
          <p:cNvSpPr txBox="1"/>
          <p:nvPr/>
        </p:nvSpPr>
        <p:spPr>
          <a:xfrm>
            <a:off x="246742" y="100005"/>
            <a:ext cx="919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Dopady koronaviru na realizaci</a:t>
            </a:r>
            <a:r>
              <a:rPr lang="de-DE" sz="2800" dirty="0">
                <a:solidFill>
                  <a:schemeClr val="bg1"/>
                </a:solidFill>
              </a:rPr>
              <a:t> / </a:t>
            </a:r>
            <a:endParaRPr lang="cs-CZ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Auswirkungen von Corona auf die Projektumsetzung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</a:p>
          <a:p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F7A189F-08A5-4045-BD6A-9279475422DF}"/>
              </a:ext>
            </a:extLst>
          </p:cNvPr>
          <p:cNvSpPr txBox="1"/>
          <p:nvPr/>
        </p:nvSpPr>
        <p:spPr>
          <a:xfrm>
            <a:off x="391885" y="1129758"/>
            <a:ext cx="11518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400" b="1" dirty="0">
                <a:solidFill>
                  <a:srgbClr val="222222"/>
                </a:solidFill>
              </a:rPr>
              <a:t>Pozitiva</a:t>
            </a:r>
            <a:r>
              <a:rPr lang="de-DE" sz="2400" b="1" dirty="0">
                <a:solidFill>
                  <a:srgbClr val="222222"/>
                </a:solidFill>
              </a:rPr>
              <a:t> / </a:t>
            </a:r>
            <a:r>
              <a:rPr lang="de-DE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Positiva</a:t>
            </a:r>
            <a:endParaRPr lang="cs-CZ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Naučili jsme se používat nové komunikační prostředky</a:t>
            </a:r>
            <a:r>
              <a:rPr lang="de-DE" sz="2400" dirty="0"/>
              <a:t> / </a:t>
            </a:r>
            <a:br>
              <a:rPr lang="de-DE" sz="2400" dirty="0"/>
            </a:b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Wir haben gelernt, neue Kommunikationsmittel zu benutzen</a:t>
            </a:r>
            <a:endParaRPr lang="cs-CZ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 některých případech představovala online schůzka úsporu času</a:t>
            </a:r>
            <a:r>
              <a:rPr lang="de-DE" sz="2400" dirty="0"/>
              <a:t> / </a:t>
            </a:r>
            <a:br>
              <a:rPr lang="de-DE" sz="2400" dirty="0"/>
            </a:b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manchen Fällen stellte ein online Meeting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eine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Zeitersparnis dar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946F9D88-75D3-4F04-9D4E-0C03945018C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108" y="3068750"/>
            <a:ext cx="5002551" cy="28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9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D46E3B91-919B-4D4A-B36E-53A4B537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45" y="6096086"/>
            <a:ext cx="197149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C532AA9-6E79-4F11-93D9-9024EFDA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72" y="6081572"/>
            <a:ext cx="210462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B01469C-4C2D-48C0-87DB-D6BCE6A4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5" y="6313551"/>
            <a:ext cx="540000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1816AED-2D2A-4DC2-878C-30EDB70D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" y="6263866"/>
            <a:ext cx="2929438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F80C3C62-2903-412C-9EC1-622AA784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89" y="6241446"/>
            <a:ext cx="586033" cy="6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2F8EBE0A-995C-4FC3-97FD-1AD980EE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42" y="6256595"/>
            <a:ext cx="1532059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2B46221-D754-46ED-B042-C06C1BD765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40" y="6248382"/>
            <a:ext cx="540000" cy="540000"/>
          </a:xfrm>
          <a:prstGeom prst="rect">
            <a:avLst/>
          </a:prstGeom>
        </p:spPr>
      </p:pic>
      <p:pic>
        <p:nvPicPr>
          <p:cNvPr id="19" name="Obrázek 18" descr="Obsah obrázku text, noční obloha&#10;&#10;Popis byl vytvořen automaticky">
            <a:extLst>
              <a:ext uri="{FF2B5EF4-FFF2-40B4-BE49-F238E27FC236}">
                <a16:creationId xmlns:a16="http://schemas.microsoft.com/office/drawing/2014/main" id="{65E68235-6261-4DF6-B2AB-592258763C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63" y="300487"/>
            <a:ext cx="6348101" cy="214100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CB0A822-EFC4-4B44-9775-8C2DEDFAFE3D}"/>
              </a:ext>
            </a:extLst>
          </p:cNvPr>
          <p:cNvSpPr txBox="1"/>
          <p:nvPr/>
        </p:nvSpPr>
        <p:spPr>
          <a:xfrm>
            <a:off x="390047" y="2728896"/>
            <a:ext cx="11542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/>
              <a:t>Děkujeme za pozornost</a:t>
            </a:r>
            <a:r>
              <a:rPr lang="de-DE" sz="5400" dirty="0"/>
              <a:t> / </a:t>
            </a:r>
            <a:endParaRPr lang="cs-CZ" sz="5400" dirty="0"/>
          </a:p>
          <a:p>
            <a:pPr algn="ctr"/>
            <a:r>
              <a:rPr lang="de-DE" sz="5400" dirty="0"/>
              <a:t>Vielen Dank für Ihre Aufmerksamkeit</a:t>
            </a:r>
            <a:br>
              <a:rPr lang="de-DE" sz="6600" dirty="0"/>
            </a:br>
            <a:endParaRPr lang="cs-CZ" sz="2400" dirty="0"/>
          </a:p>
          <a:p>
            <a:pPr algn="ctr"/>
            <a:r>
              <a:rPr lang="cs-CZ" sz="2400" dirty="0"/>
              <a:t>Eva Holá </a:t>
            </a:r>
            <a:r>
              <a:rPr lang="cs-CZ" sz="2400" dirty="0">
                <a:hlinkClick r:id="rId10"/>
              </a:rPr>
              <a:t>eva.neurazy@gmail.com</a:t>
            </a:r>
            <a:endParaRPr lang="cs-CZ" sz="2400" dirty="0"/>
          </a:p>
          <a:p>
            <a:pPr algn="ctr"/>
            <a:r>
              <a:rPr lang="cs-CZ" sz="2400" dirty="0"/>
              <a:t>Kateřina </a:t>
            </a:r>
            <a:r>
              <a:rPr lang="cs-CZ" sz="2400" dirty="0" err="1"/>
              <a:t>Máchalová</a:t>
            </a:r>
            <a:r>
              <a:rPr lang="cs-CZ" sz="2400" dirty="0"/>
              <a:t> Zemanová </a:t>
            </a:r>
            <a:r>
              <a:rPr lang="cs-CZ" sz="2400" b="0" i="0" u="none" strike="noStrike" dirty="0">
                <a:solidFill>
                  <a:srgbClr val="3C4043"/>
                </a:solidFill>
                <a:effectLst/>
                <a:hlinkClick r:id="rId11"/>
              </a:rPr>
              <a:t>katerina.machalova@npsumava.cz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3378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7E4B104-9EB1-4609-A379-CD86D78721B3}"/>
              </a:ext>
            </a:extLst>
          </p:cNvPr>
          <p:cNvSpPr/>
          <p:nvPr/>
        </p:nvSpPr>
        <p:spPr bwMode="auto">
          <a:xfrm>
            <a:off x="0" y="0"/>
            <a:ext cx="12192000" cy="1030288"/>
          </a:xfrm>
          <a:prstGeom prst="rect">
            <a:avLst/>
          </a:prstGeom>
          <a:solidFill>
            <a:srgbClr val="493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CEF340-FCED-4F90-8103-08A24B5E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73" y="61582"/>
            <a:ext cx="2668572" cy="9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46E3B91-919B-4D4A-B36E-53A4B537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45" y="6096086"/>
            <a:ext cx="197149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C532AA9-6E79-4F11-93D9-9024EFDA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72" y="6081572"/>
            <a:ext cx="210462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B01469C-4C2D-48C0-87DB-D6BCE6A4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5" y="6313551"/>
            <a:ext cx="540000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1816AED-2D2A-4DC2-878C-30EDB70D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" y="6263866"/>
            <a:ext cx="2929438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F80C3C62-2903-412C-9EC1-622AA784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89" y="6241446"/>
            <a:ext cx="586033" cy="6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2F8EBE0A-995C-4FC3-97FD-1AD980EE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42" y="6256595"/>
            <a:ext cx="1532059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2B46221-D754-46ED-B042-C06C1BD765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40" y="6248382"/>
            <a:ext cx="540000" cy="540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79FB6EA-1F07-40CD-8B8D-234B495D34A4}"/>
              </a:ext>
            </a:extLst>
          </p:cNvPr>
          <p:cNvSpPr txBox="1"/>
          <p:nvPr/>
        </p:nvSpPr>
        <p:spPr>
          <a:xfrm>
            <a:off x="241029" y="31631"/>
            <a:ext cx="10105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O projektu – Květena Šumavy,  č. 216</a:t>
            </a:r>
            <a:r>
              <a:rPr lang="de-DE" sz="2800" dirty="0">
                <a:solidFill>
                  <a:schemeClr val="bg1"/>
                </a:solidFill>
              </a:rPr>
              <a:t> / </a:t>
            </a:r>
            <a:endParaRPr lang="cs-CZ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Eckdaten zum Projekt</a:t>
            </a:r>
            <a:r>
              <a:rPr lang="cs-CZ" sz="2800" dirty="0">
                <a:solidFill>
                  <a:schemeClr val="bg1"/>
                </a:solidFill>
              </a:rPr>
              <a:t>,</a:t>
            </a:r>
            <a:r>
              <a:rPr lang="de-DE" sz="2800" dirty="0">
                <a:solidFill>
                  <a:schemeClr val="bg1"/>
                </a:solidFill>
              </a:rPr>
              <a:t> Nr. 216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F7A189F-08A5-4045-BD6A-9279475422DF}"/>
              </a:ext>
            </a:extLst>
          </p:cNvPr>
          <p:cNvSpPr txBox="1"/>
          <p:nvPr/>
        </p:nvSpPr>
        <p:spPr>
          <a:xfrm>
            <a:off x="205856" y="1115912"/>
            <a:ext cx="64443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Program přeshraniční spolupráce Česká republika – Svobodný stát Bavorsko, cíl EÚS 2014–2020</a:t>
            </a:r>
            <a:r>
              <a:rPr lang="de-DE" sz="1600" dirty="0"/>
              <a:t> / </a:t>
            </a:r>
            <a:br>
              <a:rPr lang="de-DE" sz="1600" dirty="0"/>
            </a:b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 zur grenzübergreifenden Zusammenarbeit Freistaat Bayern – Tschechische Republik Ziel ETZ 2014-2020 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/>
              <a:t>Vedoucí partner: Jihočeská univerzita v Českých Budějovicích – Ing. Milan Štech, Doc.</a:t>
            </a:r>
            <a:r>
              <a:rPr lang="de-DE" sz="1600" b="1" dirty="0"/>
              <a:t>/</a:t>
            </a:r>
            <a:br>
              <a:rPr lang="de-DE" sz="1600" b="1" dirty="0"/>
            </a:b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Leadpartner: Südböhmische Universität in </a:t>
            </a:r>
            <a:r>
              <a:rPr lang="de-DE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Budweis</a:t>
            </a: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Ing. Milan </a:t>
            </a:r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Štech, Doc.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Ostatní partneři: Správa Národního parku Šumava, Správa Národního parku Bavorský les, Národní přírodovědné sbírky</a:t>
            </a:r>
            <a:r>
              <a:rPr lang="de-DE" sz="1600" dirty="0"/>
              <a:t> </a:t>
            </a:r>
            <a:r>
              <a:rPr lang="cs-CZ" sz="1600" dirty="0"/>
              <a:t>Bavorska</a:t>
            </a:r>
            <a:r>
              <a:rPr lang="de-DE" sz="1600" dirty="0"/>
              <a:t>/ </a:t>
            </a:r>
            <a:br>
              <a:rPr lang="de-DE" sz="1600" dirty="0"/>
            </a:b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Andere Projektpartner: Nationalparkverwaltung Böhmerwald, Nationalparkverwaltung Böhmischer Wald,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Staatliche Naturwissenschaftliche Sammlungen Bayerns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/>
              <a:t>Trvání: 1. 1. 2019 – 31. 12. 2021, </a:t>
            </a:r>
            <a:r>
              <a:rPr lang="cs-CZ" sz="1600" b="1" dirty="0"/>
              <a:t>prodlouženo do 30. 6. 202</a:t>
            </a:r>
            <a:r>
              <a:rPr lang="de-DE" sz="1600" b="1" dirty="0"/>
              <a:t>2 </a:t>
            </a:r>
            <a:r>
              <a:rPr lang="de-DE" sz="1600" dirty="0"/>
              <a:t>/ </a:t>
            </a:r>
            <a:br>
              <a:rPr lang="de-DE" sz="1600" b="1" dirty="0"/>
            </a:b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Projektlaufzeit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1.2019 – 31.12.2021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verlängert bis zum 30.06.2022</a:t>
            </a:r>
            <a:endParaRPr lang="cs-CZ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Obrázek 6" descr="Obsah obrázku text, interiér, osoba, skupina&#10;&#10;Popis byl vytvořen automaticky">
            <a:extLst>
              <a:ext uri="{FF2B5EF4-FFF2-40B4-BE49-F238E27FC236}">
                <a16:creationId xmlns:a16="http://schemas.microsoft.com/office/drawing/2014/main" id="{B273DFB3-21E6-4C46-BDC1-42A221A989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40" y="1611086"/>
            <a:ext cx="4987608" cy="33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6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7E4B104-9EB1-4609-A379-CD86D78721B3}"/>
              </a:ext>
            </a:extLst>
          </p:cNvPr>
          <p:cNvSpPr/>
          <p:nvPr/>
        </p:nvSpPr>
        <p:spPr bwMode="auto">
          <a:xfrm>
            <a:off x="0" y="0"/>
            <a:ext cx="12192000" cy="1030288"/>
          </a:xfrm>
          <a:prstGeom prst="rect">
            <a:avLst/>
          </a:prstGeom>
          <a:solidFill>
            <a:srgbClr val="493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CEF340-FCED-4F90-8103-08A24B5E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73" y="61582"/>
            <a:ext cx="2668572" cy="9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46E3B91-919B-4D4A-B36E-53A4B537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45" y="6096086"/>
            <a:ext cx="197149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C532AA9-6E79-4F11-93D9-9024EFDA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72" y="6081572"/>
            <a:ext cx="210462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B01469C-4C2D-48C0-87DB-D6BCE6A4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5" y="6313551"/>
            <a:ext cx="540000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1816AED-2D2A-4DC2-878C-30EDB70D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" y="6263866"/>
            <a:ext cx="2929438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F80C3C62-2903-412C-9EC1-622AA784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89" y="6241446"/>
            <a:ext cx="586033" cy="6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2F8EBE0A-995C-4FC3-97FD-1AD980EE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42" y="6256595"/>
            <a:ext cx="1532059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2B46221-D754-46ED-B042-C06C1BD765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40" y="6248382"/>
            <a:ext cx="540000" cy="540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79FB6EA-1F07-40CD-8B8D-234B495D34A4}"/>
              </a:ext>
            </a:extLst>
          </p:cNvPr>
          <p:cNvSpPr txBox="1"/>
          <p:nvPr/>
        </p:nvSpPr>
        <p:spPr>
          <a:xfrm>
            <a:off x="254921" y="39364"/>
            <a:ext cx="10104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O projektu – Květena Šumavy,  č. 216</a:t>
            </a:r>
            <a:r>
              <a:rPr lang="de-DE" sz="2800" dirty="0">
                <a:solidFill>
                  <a:schemeClr val="bg1"/>
                </a:solidFill>
              </a:rPr>
              <a:t> / </a:t>
            </a:r>
            <a:endParaRPr lang="cs-CZ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Eckdaten zum Projekt</a:t>
            </a:r>
            <a:r>
              <a:rPr lang="cs-CZ" sz="2800" dirty="0">
                <a:solidFill>
                  <a:schemeClr val="bg1"/>
                </a:solidFill>
              </a:rPr>
              <a:t>,</a:t>
            </a:r>
            <a:r>
              <a:rPr lang="de-DE" sz="2800" dirty="0">
                <a:solidFill>
                  <a:schemeClr val="bg1"/>
                </a:solidFill>
              </a:rPr>
              <a:t> Nr. 216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F7A189F-08A5-4045-BD6A-9279475422DF}"/>
              </a:ext>
            </a:extLst>
          </p:cNvPr>
          <p:cNvSpPr txBox="1"/>
          <p:nvPr/>
        </p:nvSpPr>
        <p:spPr>
          <a:xfrm>
            <a:off x="9261" y="1030288"/>
            <a:ext cx="637047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/>
              <a:t>Květena Šumavy bez ohledu na státní hranice </a:t>
            </a:r>
            <a:r>
              <a:rPr lang="cs-CZ" sz="1600" dirty="0"/>
              <a:t>(ca 3000 km</a:t>
            </a:r>
            <a:r>
              <a:rPr lang="cs-CZ" sz="1600" baseline="30000" dirty="0"/>
              <a:t>2</a:t>
            </a:r>
            <a:r>
              <a:rPr lang="cs-CZ" sz="1600" dirty="0"/>
              <a:t>; Národní park Šumava + podstatná část CHKO Šumava + Nationalpark Bayerischer Wald + přilehlé a příhraniční části Naturpark Bayerischer Wald + Naturpark Oberer Bayerischer Wald)</a:t>
            </a:r>
            <a:r>
              <a:rPr lang="de-DE" sz="1600" dirty="0"/>
              <a:t> / </a:t>
            </a:r>
            <a:br>
              <a:rPr lang="cs-CZ" sz="1600" dirty="0"/>
            </a:b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Flora des Böhmerwaldes ohne Rücksicht auf nationale Grenze </a:t>
            </a:r>
            <a:b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(ca.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3000 km</a:t>
            </a:r>
            <a:r>
              <a:rPr lang="cs-CZ" sz="16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Nationalpark B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öhmerwald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+ wesentlicher Teil CHKO Böhmerwald +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Nationalpark Bayerischer Wald 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anliegende und angrenzende Teile des Naturparks Bayerischer Wald + Naturpark Oberer Bayerischer Wald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/>
              <a:t>Cíl: </a:t>
            </a:r>
            <a:r>
              <a:rPr lang="cs-CZ" sz="1600" dirty="0"/>
              <a:t>shromáždění floristických dat, prezentace na webových stránkách, příprava na vydání souhrnné knihy</a:t>
            </a:r>
            <a:r>
              <a:rPr lang="de-DE" sz="1600" dirty="0"/>
              <a:t> / </a:t>
            </a:r>
            <a:br>
              <a:rPr lang="cs-CZ" sz="1600" dirty="0"/>
            </a:b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Ziel:</a:t>
            </a:r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Ansa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mmlung von floristischen Daten, Pr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äsentation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auf der Webseite, Vorbereitung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ür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eine Buchherausgabe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/>
              <a:t>Indikátory projektu: </a:t>
            </a:r>
            <a:r>
              <a:rPr lang="cs-CZ" sz="1600" dirty="0"/>
              <a:t>komentovaný Červený seznam druhů Šumavy, Management na podporu ohrožených druhů (10 ha CZ, 10 ha BY) /</a:t>
            </a:r>
            <a:br>
              <a:rPr lang="cs-CZ" sz="1600" dirty="0"/>
            </a:br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Projektindikatoren: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eine kommentierte Rote Liste der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Gefäßp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flanzen 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öhmerwaldes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Management für die Förderung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der bedrohten Arten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(10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ha CZ, 10 ha BY)</a:t>
            </a:r>
            <a:br>
              <a:rPr lang="cs-CZ" sz="1600" dirty="0"/>
            </a:br>
            <a:endParaRPr lang="cs-CZ" sz="1600" dirty="0"/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C21EB8B5-0DD9-4161-9654-B71EC054EC02}"/>
              </a:ext>
            </a:extLst>
          </p:cNvPr>
          <p:cNvGrpSpPr/>
          <p:nvPr/>
        </p:nvGrpSpPr>
        <p:grpSpPr>
          <a:xfrm>
            <a:off x="6370478" y="1556206"/>
            <a:ext cx="5736167" cy="4359123"/>
            <a:chOff x="4363508" y="1657502"/>
            <a:chExt cx="5736167" cy="4359123"/>
          </a:xfrm>
        </p:grpSpPr>
        <p:pic>
          <p:nvPicPr>
            <p:cNvPr id="23" name="Obrázek 8">
              <a:extLst>
                <a:ext uri="{FF2B5EF4-FFF2-40B4-BE49-F238E27FC236}">
                  <a16:creationId xmlns:a16="http://schemas.microsoft.com/office/drawing/2014/main" id="{6521EC88-5024-4B4C-BE51-6F104A722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3508" y="1657502"/>
              <a:ext cx="5456237" cy="385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Přímá spojnice se šipkou 23">
              <a:extLst>
                <a:ext uri="{FF2B5EF4-FFF2-40B4-BE49-F238E27FC236}">
                  <a16:creationId xmlns:a16="http://schemas.microsoft.com/office/drawing/2014/main" id="{C5792E7E-BB8A-4C26-BF18-C6EAB9E81E43}"/>
                </a:ext>
              </a:extLst>
            </p:cNvPr>
            <p:cNvCxnSpPr>
              <a:cxnSpLocks/>
            </p:cNvCxnSpPr>
            <p:nvPr/>
          </p:nvCxnSpPr>
          <p:spPr>
            <a:xfrm>
              <a:off x="4460875" y="2749550"/>
              <a:ext cx="4748213" cy="32162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ovéPole 5">
              <a:extLst>
                <a:ext uri="{FF2B5EF4-FFF2-40B4-BE49-F238E27FC236}">
                  <a16:creationId xmlns:a16="http://schemas.microsoft.com/office/drawing/2014/main" id="{E36C9A1B-FD0C-4EFA-8A69-CE6630292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60000">
              <a:off x="5522913" y="4451350"/>
              <a:ext cx="10937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en-US" b="1">
                  <a:latin typeface="Arial Narrow" panose="020B0606020202030204" pitchFamily="34" charset="0"/>
                </a:rPr>
                <a:t>ca 130 km</a:t>
              </a:r>
            </a:p>
          </p:txBody>
        </p: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10FDCFF9-AC4A-4E7E-8000-AC86D8F2EC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85300" y="5154613"/>
              <a:ext cx="714375" cy="86201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ovéPole 7">
              <a:extLst>
                <a:ext uri="{FF2B5EF4-FFF2-40B4-BE49-F238E27FC236}">
                  <a16:creationId xmlns:a16="http://schemas.microsoft.com/office/drawing/2014/main" id="{350ABA03-D8D8-4F38-B0A1-4733F0C78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600000">
              <a:off x="9092406" y="5255419"/>
              <a:ext cx="987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en-US" b="1">
                  <a:latin typeface="Arial Narrow" panose="020B0606020202030204" pitchFamily="34" charset="0"/>
                </a:rPr>
                <a:t>ca 30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62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7E4B104-9EB1-4609-A379-CD86D78721B3}"/>
              </a:ext>
            </a:extLst>
          </p:cNvPr>
          <p:cNvSpPr/>
          <p:nvPr/>
        </p:nvSpPr>
        <p:spPr bwMode="auto">
          <a:xfrm>
            <a:off x="0" y="0"/>
            <a:ext cx="12192000" cy="1030288"/>
          </a:xfrm>
          <a:prstGeom prst="rect">
            <a:avLst/>
          </a:prstGeom>
          <a:solidFill>
            <a:srgbClr val="493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CEF340-FCED-4F90-8103-08A24B5E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73" y="61582"/>
            <a:ext cx="2668572" cy="9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46E3B91-919B-4D4A-B36E-53A4B537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45" y="6096086"/>
            <a:ext cx="197149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C532AA9-6E79-4F11-93D9-9024EFDA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72" y="6081572"/>
            <a:ext cx="210462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B01469C-4C2D-48C0-87DB-D6BCE6A4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5" y="6313551"/>
            <a:ext cx="540000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1816AED-2D2A-4DC2-878C-30EDB70D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" y="6263866"/>
            <a:ext cx="2929438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F80C3C62-2903-412C-9EC1-622AA784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89" y="6241446"/>
            <a:ext cx="586033" cy="6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2F8EBE0A-995C-4FC3-97FD-1AD980EE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42" y="6256595"/>
            <a:ext cx="1532059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2B46221-D754-46ED-B042-C06C1BD765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40" y="6248382"/>
            <a:ext cx="540000" cy="540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79FB6EA-1F07-40CD-8B8D-234B495D34A4}"/>
              </a:ext>
            </a:extLst>
          </p:cNvPr>
          <p:cNvSpPr txBox="1"/>
          <p:nvPr/>
        </p:nvSpPr>
        <p:spPr>
          <a:xfrm>
            <a:off x="246743" y="217714"/>
            <a:ext cx="867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Hlavní náplň projektu / Hauptinhalt des Projektes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F7A189F-08A5-4045-BD6A-9279475422DF}"/>
              </a:ext>
            </a:extLst>
          </p:cNvPr>
          <p:cNvSpPr txBox="1"/>
          <p:nvPr/>
        </p:nvSpPr>
        <p:spPr>
          <a:xfrm>
            <a:off x="85355" y="1067941"/>
            <a:ext cx="45460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Spojení národních databází – časově velice náročné /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bindung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der nationalen Datenbanken – zeitlich sehr aufwendig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Intenzivní terénní průzkum, popř. navazující výzkum v laboratoři, analýzy získaných dat /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Inten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ive Feldforschung, bzw.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anschließende F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orschung im Labor, Analysen von gewonnenen Daten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 základě získaných informací a literárních pramenů vznikají komentáře ke každému druhu (ca 1600) v českém a německém jazyce /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Auf Grundlage der gewonnenen Informationen und literarischen Quellen werden Kommentare zu jeder Art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(ca. 1.600) in tschechischer und deutscher Sprache verfasst.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A19C019-223D-4FF8-A373-8295AB7F1D0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680" t="14005" r="27143" b="32130"/>
          <a:stretch/>
        </p:blipFill>
        <p:spPr>
          <a:xfrm>
            <a:off x="4728213" y="1413554"/>
            <a:ext cx="7042696" cy="4618758"/>
          </a:xfrm>
          <a:prstGeom prst="rect">
            <a:avLst/>
          </a:prstGeom>
        </p:spPr>
      </p:pic>
      <p:sp>
        <p:nvSpPr>
          <p:cNvPr id="25" name="TextovéPole 2">
            <a:extLst>
              <a:ext uri="{FF2B5EF4-FFF2-40B4-BE49-F238E27FC236}">
                <a16:creationId xmlns:a16="http://schemas.microsoft.com/office/drawing/2014/main" id="{46C0892A-FBA4-4122-82D1-978C3D4CF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212" y="1067941"/>
            <a:ext cx="7042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cs-CZ" b="1" i="1" u="sng" dirty="0">
                <a:solidFill>
                  <a:schemeClr val="accent1"/>
                </a:solidFill>
                <a:latin typeface="Arial Narrow" panose="020B0606020202030204" pitchFamily="34" charset="0"/>
              </a:rPr>
              <a:t>https://www.florasilvaegabretae.eu/</a:t>
            </a:r>
          </a:p>
        </p:txBody>
      </p:sp>
    </p:spTree>
    <p:extLst>
      <p:ext uri="{BB962C8B-B14F-4D97-AF65-F5344CB8AC3E}">
        <p14:creationId xmlns:p14="http://schemas.microsoft.com/office/powerpoint/2010/main" val="276073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7E4B104-9EB1-4609-A379-CD86D78721B3}"/>
              </a:ext>
            </a:extLst>
          </p:cNvPr>
          <p:cNvSpPr/>
          <p:nvPr/>
        </p:nvSpPr>
        <p:spPr bwMode="auto">
          <a:xfrm>
            <a:off x="0" y="0"/>
            <a:ext cx="12192000" cy="1030288"/>
          </a:xfrm>
          <a:prstGeom prst="rect">
            <a:avLst/>
          </a:prstGeom>
          <a:solidFill>
            <a:srgbClr val="493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CEF340-FCED-4F90-8103-08A24B5E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73" y="61582"/>
            <a:ext cx="2668572" cy="9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46E3B91-919B-4D4A-B36E-53A4B537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45" y="6096086"/>
            <a:ext cx="197149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C532AA9-6E79-4F11-93D9-9024EFDA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72" y="6081572"/>
            <a:ext cx="210462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B01469C-4C2D-48C0-87DB-D6BCE6A4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5" y="6313551"/>
            <a:ext cx="540000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1816AED-2D2A-4DC2-878C-30EDB70D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" y="6263866"/>
            <a:ext cx="2929438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F80C3C62-2903-412C-9EC1-622AA784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89" y="6241446"/>
            <a:ext cx="586033" cy="6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2F8EBE0A-995C-4FC3-97FD-1AD980EE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42" y="6256595"/>
            <a:ext cx="1532059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2B46221-D754-46ED-B042-C06C1BD765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40" y="6248382"/>
            <a:ext cx="540000" cy="540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79FB6EA-1F07-40CD-8B8D-234B495D34A4}"/>
              </a:ext>
            </a:extLst>
          </p:cNvPr>
          <p:cNvSpPr txBox="1"/>
          <p:nvPr/>
        </p:nvSpPr>
        <p:spPr>
          <a:xfrm>
            <a:off x="311974" y="59124"/>
            <a:ext cx="9126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Dopady koronaviru na realizaci</a:t>
            </a:r>
            <a:r>
              <a:rPr lang="de-DE" sz="2800" dirty="0">
                <a:solidFill>
                  <a:schemeClr val="bg1"/>
                </a:solidFill>
              </a:rPr>
              <a:t> / </a:t>
            </a:r>
            <a:endParaRPr lang="cs-CZ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Auswirkungen von Corona auf die Projektumsetzung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F7A189F-08A5-4045-BD6A-9279475422DF}"/>
              </a:ext>
            </a:extLst>
          </p:cNvPr>
          <p:cNvSpPr txBox="1"/>
          <p:nvPr/>
        </p:nvSpPr>
        <p:spPr>
          <a:xfrm>
            <a:off x="85355" y="1225096"/>
            <a:ext cx="12021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16. březen – 25. květen 2020 – uzavření státních hranic</a:t>
            </a:r>
            <a:r>
              <a:rPr lang="de-DE" sz="2000" b="1" dirty="0"/>
              <a:t> / </a:t>
            </a:r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16. März – 25. Mai 2020 – Schließung der Staatsgrenze </a:t>
            </a: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2000" b="1" dirty="0"/>
              <a:t>1. březen – ca květen 2021 – omezení pohybu na okres/kraj </a:t>
            </a:r>
            <a:r>
              <a:rPr lang="de-DE" sz="2000" b="1" dirty="0"/>
              <a:t>/ </a:t>
            </a:r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März – ca. Mai 2021 – Einschränkung der 							Bewegungsfreiheit auf Gemeinde/Bezirk</a:t>
            </a: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Obrázek 6" descr="Obsah obrázku exteriér, text, podepsat, zastavit&#10;&#10;Popis byl vytvořen automaticky">
            <a:extLst>
              <a:ext uri="{FF2B5EF4-FFF2-40B4-BE49-F238E27FC236}">
                <a16:creationId xmlns:a16="http://schemas.microsoft.com/office/drawing/2014/main" id="{1333AB77-B6F4-4C41-8305-14D6B7BD94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427" y="2238938"/>
            <a:ext cx="1268029" cy="100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ázek 7" descr="Obsah obrázku exteriér, podepsat, text, hora&#10;&#10;Popis byl vytvořen automaticky">
            <a:extLst>
              <a:ext uri="{FF2B5EF4-FFF2-40B4-BE49-F238E27FC236}">
                <a16:creationId xmlns:a16="http://schemas.microsoft.com/office/drawing/2014/main" id="{9DBA3F24-25FB-4FD1-828D-421D6CFF3E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13" y="2294528"/>
            <a:ext cx="1187018" cy="92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lot versus zloději – existuje účinná ochrana? | BydlímeKvalitně.cz">
            <a:extLst>
              <a:ext uri="{FF2B5EF4-FFF2-40B4-BE49-F238E27FC236}">
                <a16:creationId xmlns:a16="http://schemas.microsoft.com/office/drawing/2014/main" id="{A64357A7-1A26-4253-B0D1-BA2C01F0B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73" y="2306671"/>
            <a:ext cx="5833477" cy="80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50EC6C7-39D9-4DFA-AD61-42DB20E4275B}"/>
              </a:ext>
            </a:extLst>
          </p:cNvPr>
          <p:cNvSpPr txBox="1"/>
          <p:nvPr/>
        </p:nvSpPr>
        <p:spPr>
          <a:xfrm>
            <a:off x="391885" y="3425588"/>
            <a:ext cx="11518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Každá partnerská instituce = jiná koronavirová opatření/doporučení</a:t>
            </a:r>
            <a:r>
              <a:rPr lang="de-DE" sz="2000" dirty="0"/>
              <a:t> /</a:t>
            </a:r>
            <a:br>
              <a:rPr lang="de-DE" sz="2000" dirty="0"/>
            </a:b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Jede Partnerinstitution = unterschiedliche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coronabedingte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Maßnahmen/Empfehlungen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Obecně: omezení pracovních kontaktů na minimum </a:t>
            </a:r>
            <a:r>
              <a:rPr lang="cs-CZ" sz="2000" dirty="0">
                <a:effectLst/>
                <a:ea typeface="Noto Sans CJK SC"/>
              </a:rPr>
              <a:t>&amp; </a:t>
            </a:r>
            <a:r>
              <a:rPr lang="cs-CZ" sz="2000" dirty="0"/>
              <a:t>doporučení home office; omezení pracovních cest na nezbytně nutné minimum, zajištění péče o děti v době uzavřených škol</a:t>
            </a:r>
            <a:r>
              <a:rPr lang="de-DE" sz="2000" dirty="0"/>
              <a:t> / </a:t>
            </a:r>
            <a:br>
              <a:rPr lang="de-DE" sz="2000" dirty="0"/>
            </a:b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Allgemein: Einschränkung der Arbeitskontakte auf ein Minimum &amp; Empfehlung Homeoffice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Einschränkung von Dienstreisen auf das Notwendigste, Sicherstellung der Kinderbetreuung während der Schulschließung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3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7E4B104-9EB1-4609-A379-CD86D78721B3}"/>
              </a:ext>
            </a:extLst>
          </p:cNvPr>
          <p:cNvSpPr/>
          <p:nvPr/>
        </p:nvSpPr>
        <p:spPr bwMode="auto">
          <a:xfrm>
            <a:off x="0" y="0"/>
            <a:ext cx="12192000" cy="1030288"/>
          </a:xfrm>
          <a:prstGeom prst="rect">
            <a:avLst/>
          </a:prstGeom>
          <a:solidFill>
            <a:srgbClr val="493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CEF340-FCED-4F90-8103-08A24B5E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73" y="61582"/>
            <a:ext cx="2668572" cy="9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46E3B91-919B-4D4A-B36E-53A4B537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45" y="6096086"/>
            <a:ext cx="197149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C532AA9-6E79-4F11-93D9-9024EFDA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72" y="6081572"/>
            <a:ext cx="210462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B01469C-4C2D-48C0-87DB-D6BCE6A4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5" y="6313551"/>
            <a:ext cx="540000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1816AED-2D2A-4DC2-878C-30EDB70D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" y="6263866"/>
            <a:ext cx="2929438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F80C3C62-2903-412C-9EC1-622AA784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89" y="6241446"/>
            <a:ext cx="586033" cy="6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2F8EBE0A-995C-4FC3-97FD-1AD980EE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42" y="6256595"/>
            <a:ext cx="1532059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2B46221-D754-46ED-B042-C06C1BD765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40" y="6248382"/>
            <a:ext cx="540000" cy="540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79FB6EA-1F07-40CD-8B8D-234B495D34A4}"/>
              </a:ext>
            </a:extLst>
          </p:cNvPr>
          <p:cNvSpPr txBox="1"/>
          <p:nvPr/>
        </p:nvSpPr>
        <p:spPr>
          <a:xfrm>
            <a:off x="246743" y="99147"/>
            <a:ext cx="8747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Dopady koronaviru na realizaci</a:t>
            </a:r>
            <a:r>
              <a:rPr lang="de-DE" sz="2800" dirty="0">
                <a:solidFill>
                  <a:schemeClr val="bg1"/>
                </a:solidFill>
              </a:rPr>
              <a:t> / </a:t>
            </a:r>
            <a:endParaRPr lang="cs-CZ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Auswirkungen von Corona auf die Projektumsetzung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464A5E-A16C-4B94-9BDC-FC9B12B82496}"/>
              </a:ext>
            </a:extLst>
          </p:cNvPr>
          <p:cNvSpPr txBox="1"/>
          <p:nvPr/>
        </p:nvSpPr>
        <p:spPr>
          <a:xfrm>
            <a:off x="232340" y="1102919"/>
            <a:ext cx="116637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Znemožněn přeshraniční terénní průzkum</a:t>
            </a:r>
            <a:r>
              <a:rPr lang="de-DE" sz="1600" b="1" dirty="0"/>
              <a:t> / </a:t>
            </a: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Grenzübergreifende Feldforschung wurde verhindert</a:t>
            </a:r>
            <a:endParaRPr lang="cs-CZ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Neuskutečnil se průzkum jarních efemerů (březen) – dlouhodobě podceňovaný</a:t>
            </a:r>
            <a:r>
              <a:rPr lang="de-DE" sz="1600" dirty="0"/>
              <a:t> / </a:t>
            </a:r>
            <a:br>
              <a:rPr lang="de-DE" sz="1600" dirty="0"/>
            </a:b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Forschung von Ephemeren im Frühling (März) wurde nicht durchgeführt – langfristig unterschätzt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Neuskutečnil se průzkum kritických skupin (např. rody </a:t>
            </a:r>
            <a:r>
              <a:rPr lang="cs-CZ" sz="1600" i="1" dirty="0"/>
              <a:t>Alchemilla</a:t>
            </a:r>
            <a:r>
              <a:rPr lang="cs-CZ" sz="1600" dirty="0"/>
              <a:t>, </a:t>
            </a:r>
            <a:r>
              <a:rPr lang="cs-CZ" sz="1600" i="1" dirty="0"/>
              <a:t>Taraxacum, Hieracium</a:t>
            </a:r>
            <a:r>
              <a:rPr lang="cs-CZ" sz="1600" dirty="0"/>
              <a:t>) </a:t>
            </a:r>
            <a:r>
              <a:rPr lang="de-DE" sz="1600" dirty="0"/>
              <a:t>/ 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Erforschung von kritischen Gruppen (z.B. Gattungen </a:t>
            </a:r>
            <a:r>
              <a:rPr lang="de-DE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Alchemilla</a:t>
            </a:r>
            <a:r>
              <a:rPr lang="de-D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de-DE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Taraxacum</a:t>
            </a:r>
            <a:r>
              <a:rPr lang="de-D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de-DE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Hieracium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wurde nicht durchgeführt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specialisté na tyto skupiny jsou z ČR</a:t>
            </a:r>
            <a:r>
              <a:rPr lang="de-DE" sz="1600" dirty="0"/>
              <a:t> / 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Spezialisten für diese Gruppen kommen aus CZ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determinace je možná pouze v době květu (duben-květen) /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Determination ist nur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während der Pflanzenblüte möglich (April-Mai)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SzPct val="100000"/>
              <a:buFont typeface="Courier New" panose="02070309020205020404" pitchFamily="49" charset="0"/>
              <a:buChar char="o"/>
            </a:pPr>
            <a:endParaRPr lang="cs-CZ" sz="1600" dirty="0"/>
          </a:p>
          <a:p>
            <a:r>
              <a:rPr lang="cs-CZ" sz="1600" b="1" u="sng" dirty="0"/>
              <a:t>Situace se opakovala ve dvou vegetačních sezónách (+ ve stejnou dobu vegetační sezóny)</a:t>
            </a:r>
            <a:r>
              <a:rPr lang="de-DE" sz="1600" b="1" u="sng" dirty="0"/>
              <a:t> / </a:t>
            </a:r>
            <a:br>
              <a:rPr lang="de-DE" sz="1600" b="1" u="sng" dirty="0"/>
            </a:br>
            <a:r>
              <a:rPr lang="de-DE" sz="16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Situation wiederholte sich in zwei</a:t>
            </a:r>
            <a:r>
              <a:rPr lang="cs-CZ" sz="16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Vegetationsperioden </a:t>
            </a:r>
            <a:r>
              <a:rPr lang="de-DE" sz="16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(+ gleicher Zeitpunkt der Vegetationsperiode)</a:t>
            </a:r>
          </a:p>
          <a:p>
            <a:endParaRPr lang="cs-CZ" sz="1600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sz="1600" dirty="0"/>
          </a:p>
          <a:p>
            <a:r>
              <a:rPr lang="cs-CZ" sz="1600" b="1" dirty="0"/>
              <a:t>Znemožněny cytometrické analýzy vzorků z BY </a:t>
            </a:r>
            <a:r>
              <a:rPr lang="de-DE" sz="1600" b="1" dirty="0"/>
              <a:t>/ </a:t>
            </a: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Durchflusszytometrie</a:t>
            </a:r>
            <a:r>
              <a:rPr lang="de-DE" sz="1600" b="1" dirty="0"/>
              <a:t> </a:t>
            </a: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der Probenahmen aus BY wurden verhindert</a:t>
            </a:r>
            <a:endParaRPr lang="cs-CZ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1600" dirty="0"/>
              <a:t>analýza je možná pouze s čerstvým materiálem</a:t>
            </a:r>
            <a:r>
              <a:rPr lang="de-DE" sz="1600" dirty="0"/>
              <a:t> / 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Analyse ist nur mit 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frischen Probe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nahmen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öglich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1600" dirty="0"/>
          </a:p>
          <a:p>
            <a:endParaRPr lang="cs-CZ" sz="1600" dirty="0"/>
          </a:p>
          <a:p>
            <a:r>
              <a:rPr lang="cs-CZ" sz="1600" b="1" dirty="0"/>
              <a:t>→ Přesunutí prací na roky 2021 a 2022</a:t>
            </a:r>
            <a:r>
              <a:rPr lang="de-DE" sz="1600" b="1" dirty="0"/>
              <a:t> / </a:t>
            </a:r>
            <a:r>
              <a:rPr lang="de-D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Arbeiten wurden auf 2021 und 2022 verschoben</a:t>
            </a:r>
            <a:endParaRPr lang="cs-CZ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1600" dirty="0"/>
              <a:t>v roce 2022 je nutné obnovit povolení k vjezdu pro CHKO a NP Šumava = nadbytečná administrativa</a:t>
            </a:r>
            <a:r>
              <a:rPr lang="de-DE" sz="1600" dirty="0"/>
              <a:t> / </a:t>
            </a:r>
            <a:br>
              <a:rPr lang="de-DE" sz="1600" dirty="0"/>
            </a:b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 Jahr 2022 ist erforderlich, die Genehmigung für die Einfahrt in CHKO und NP Böhmerwald wiederherzustellen = zusätzlicher Verwaltungsaufwand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8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7E4B104-9EB1-4609-A379-CD86D78721B3}"/>
              </a:ext>
            </a:extLst>
          </p:cNvPr>
          <p:cNvSpPr/>
          <p:nvPr/>
        </p:nvSpPr>
        <p:spPr bwMode="auto">
          <a:xfrm>
            <a:off x="0" y="0"/>
            <a:ext cx="12192000" cy="1030288"/>
          </a:xfrm>
          <a:prstGeom prst="rect">
            <a:avLst/>
          </a:prstGeom>
          <a:solidFill>
            <a:srgbClr val="493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CEF340-FCED-4F90-8103-08A24B5E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73" y="61582"/>
            <a:ext cx="2668572" cy="9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46E3B91-919B-4D4A-B36E-53A4B537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45" y="6096086"/>
            <a:ext cx="197149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C532AA9-6E79-4F11-93D9-9024EFDA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72" y="6081572"/>
            <a:ext cx="210462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B01469C-4C2D-48C0-87DB-D6BCE6A4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5" y="6313551"/>
            <a:ext cx="540000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1816AED-2D2A-4DC2-878C-30EDB70D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" y="6263866"/>
            <a:ext cx="2929438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F80C3C62-2903-412C-9EC1-622AA784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89" y="6241446"/>
            <a:ext cx="586033" cy="6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2F8EBE0A-995C-4FC3-97FD-1AD980EE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42" y="6256595"/>
            <a:ext cx="1532059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2B46221-D754-46ED-B042-C06C1BD765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40" y="6248382"/>
            <a:ext cx="540000" cy="540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79FB6EA-1F07-40CD-8B8D-234B495D34A4}"/>
              </a:ext>
            </a:extLst>
          </p:cNvPr>
          <p:cNvSpPr txBox="1"/>
          <p:nvPr/>
        </p:nvSpPr>
        <p:spPr>
          <a:xfrm>
            <a:off x="246742" y="76181"/>
            <a:ext cx="9191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Dopady koronaviru na realizaci</a:t>
            </a:r>
            <a:r>
              <a:rPr lang="de-DE" sz="2800" dirty="0">
                <a:solidFill>
                  <a:schemeClr val="bg1"/>
                </a:solidFill>
              </a:rPr>
              <a:t> / </a:t>
            </a:r>
            <a:endParaRPr lang="cs-CZ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Auswirkungen von Corona auf die Projektumsetzung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F7A189F-08A5-4045-BD6A-9279475422DF}"/>
              </a:ext>
            </a:extLst>
          </p:cNvPr>
          <p:cNvSpPr txBox="1"/>
          <p:nvPr/>
        </p:nvSpPr>
        <p:spPr>
          <a:xfrm>
            <a:off x="247738" y="1156500"/>
            <a:ext cx="576918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Reorganizace časového harmonogramu / </a:t>
            </a:r>
            <a:r>
              <a:rPr lang="de-DE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Um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organisation des Zeitplans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Na terénní výzkum úzce navazuje popisná část projektu / </a:t>
            </a:r>
            <a:br>
              <a:rPr lang="de-DE" sz="2000" dirty="0"/>
            </a:b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die Feldforschung schlie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ßt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sich der deskriptive Teil des Projektes an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Zameškané terénní výzkumy zpožďují psaní komentářů pro jednotlivé druhy (zejména pro kritické taxony)</a:t>
            </a:r>
            <a:r>
              <a:rPr lang="de-DE" sz="2000" dirty="0"/>
              <a:t> / </a:t>
            </a:r>
            <a:br>
              <a:rPr lang="de-DE" sz="2000" dirty="0"/>
            </a:b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Verpasste Feldforschungen verzögern die Erstellung der Kommentare für einzelne Arten (insbesondere für kritische Taxa)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Dokončování komentářů je naplánované na leden-květen 2022</a:t>
            </a:r>
            <a:r>
              <a:rPr lang="de-DE" sz="2000" dirty="0"/>
              <a:t> / </a:t>
            </a:r>
            <a:br>
              <a:rPr lang="de-DE" sz="2000" dirty="0"/>
            </a:b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Abschluss</a:t>
            </a:r>
            <a:r>
              <a:rPr lang="cs-CZ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der Kommentare ist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für Januar – Mai 2022 vorgesehen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u="sng" dirty="0"/>
          </a:p>
        </p:txBody>
      </p:sp>
      <p:pic>
        <p:nvPicPr>
          <p:cNvPr id="17" name="Obrázek 8" descr="Obsah obrázku strom, osoba, tráva, exteriér&#10;&#10;Popis byl vytvořen automaticky">
            <a:extLst>
              <a:ext uri="{FF2B5EF4-FFF2-40B4-BE49-F238E27FC236}">
                <a16:creationId xmlns:a16="http://schemas.microsoft.com/office/drawing/2014/main" id="{7BE6EAED-56A0-486E-9639-6A3436DD9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693" y="1292822"/>
            <a:ext cx="5747422" cy="383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20">
            <a:extLst>
              <a:ext uri="{FF2B5EF4-FFF2-40B4-BE49-F238E27FC236}">
                <a16:creationId xmlns:a16="http://schemas.microsoft.com/office/drawing/2014/main" id="{671820AC-19C6-4BFF-8784-21C5FAF5B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470" y="5243180"/>
            <a:ext cx="61375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en-US" b="1" dirty="0"/>
              <a:t>Výzkum rodu</a:t>
            </a:r>
            <a:r>
              <a:rPr lang="de-DE" altLang="en-US" b="1" dirty="0"/>
              <a:t> / </a:t>
            </a:r>
            <a:r>
              <a:rPr lang="de-DE" altLang="en-US" b="1" dirty="0">
                <a:solidFill>
                  <a:schemeClr val="bg2">
                    <a:lumMod val="75000"/>
                  </a:schemeClr>
                </a:solidFill>
              </a:rPr>
              <a:t>Erforschung der Gattung</a:t>
            </a:r>
            <a:r>
              <a:rPr lang="cs-CZ" alt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altLang="en-US" b="1" i="1" dirty="0"/>
              <a:t>Rubus</a:t>
            </a:r>
            <a:r>
              <a:rPr lang="cs-CZ" altLang="en-US" b="1" dirty="0"/>
              <a:t>, Zwieslerwaldhaus</a:t>
            </a:r>
            <a:br>
              <a:rPr lang="de-DE" altLang="en-US" b="1" dirty="0"/>
            </a:br>
            <a:endParaRPr lang="en-GB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34718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7E4B104-9EB1-4609-A379-CD86D78721B3}"/>
              </a:ext>
            </a:extLst>
          </p:cNvPr>
          <p:cNvSpPr/>
          <p:nvPr/>
        </p:nvSpPr>
        <p:spPr bwMode="auto">
          <a:xfrm>
            <a:off x="0" y="0"/>
            <a:ext cx="12192000" cy="1030288"/>
          </a:xfrm>
          <a:prstGeom prst="rect">
            <a:avLst/>
          </a:prstGeom>
          <a:solidFill>
            <a:srgbClr val="493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CEF340-FCED-4F90-8103-08A24B5E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73" y="61582"/>
            <a:ext cx="2668572" cy="9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46E3B91-919B-4D4A-B36E-53A4B537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45" y="6096086"/>
            <a:ext cx="197149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C532AA9-6E79-4F11-93D9-9024EFDA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72" y="6081572"/>
            <a:ext cx="210462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B01469C-4C2D-48C0-87DB-D6BCE6A4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5" y="6313551"/>
            <a:ext cx="540000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1816AED-2D2A-4DC2-878C-30EDB70D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" y="6263866"/>
            <a:ext cx="2929438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F80C3C62-2903-412C-9EC1-622AA784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89" y="6241446"/>
            <a:ext cx="586033" cy="6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2F8EBE0A-995C-4FC3-97FD-1AD980EE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42" y="6256595"/>
            <a:ext cx="1532059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2B46221-D754-46ED-B042-C06C1BD765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40" y="6248382"/>
            <a:ext cx="540000" cy="540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79FB6EA-1F07-40CD-8B8D-234B495D34A4}"/>
              </a:ext>
            </a:extLst>
          </p:cNvPr>
          <p:cNvSpPr txBox="1"/>
          <p:nvPr/>
        </p:nvSpPr>
        <p:spPr>
          <a:xfrm>
            <a:off x="246742" y="61582"/>
            <a:ext cx="9191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Dopady koronaviru na realizaci</a:t>
            </a:r>
            <a:r>
              <a:rPr lang="de-DE" sz="2800" dirty="0">
                <a:solidFill>
                  <a:schemeClr val="bg1"/>
                </a:solidFill>
              </a:rPr>
              <a:t> / </a:t>
            </a:r>
            <a:endParaRPr lang="cs-CZ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Auswirkungen von Corona auf die Projektumsetzung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</a:p>
          <a:p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14F35FB-EF2B-491C-93D0-9CC6FAECD5BF}"/>
              </a:ext>
            </a:extLst>
          </p:cNvPr>
          <p:cNvSpPr txBox="1"/>
          <p:nvPr/>
        </p:nvSpPr>
        <p:spPr>
          <a:xfrm>
            <a:off x="79604" y="1144951"/>
            <a:ext cx="118309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Komplikace při propagaci projektu</a:t>
            </a:r>
            <a:r>
              <a:rPr lang="de-DE" b="1" dirty="0"/>
              <a:t> /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Komplikationen bei der Präsentation des Projektes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omezení veřejných akcí </a:t>
            </a:r>
            <a:r>
              <a:rPr lang="cs-CZ" b="1" u="sng" dirty="0"/>
              <a:t>= PŘEDNÁŠKY</a:t>
            </a:r>
            <a:r>
              <a:rPr lang="de-DE" b="1" dirty="0"/>
              <a:t> /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Einschränkung öffentlicher Veranstaltungen = </a:t>
            </a:r>
            <a:r>
              <a:rPr lang="de-DE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VORTRÄGE</a:t>
            </a:r>
            <a:endParaRPr lang="cs-CZ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cs-CZ" sz="1200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052121F-BA16-450B-B1A6-66D103ED108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557" t="12581" r="53088" b="7919"/>
          <a:stretch/>
        </p:blipFill>
        <p:spPr>
          <a:xfrm>
            <a:off x="5678183" y="1918377"/>
            <a:ext cx="3235110" cy="397745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C8AC794-DD65-4C18-AD82-3DAB72CDE16E}"/>
              </a:ext>
            </a:extLst>
          </p:cNvPr>
          <p:cNvSpPr txBox="1"/>
          <p:nvPr/>
        </p:nvSpPr>
        <p:spPr>
          <a:xfrm>
            <a:off x="281460" y="1918378"/>
            <a:ext cx="528682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→ snaha o přesun do on-line prostředí = náhrada za exkurze pro veřejnost / 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Verschiebung</a:t>
            </a: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d</a:t>
            </a:r>
            <a:r>
              <a:rPr lang="de-DE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ie</a:t>
            </a: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online </a:t>
            </a:r>
            <a:r>
              <a:rPr 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Umgebung</a:t>
            </a: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Ersatz für Exkursionen für die Öffentlichkeit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/>
              <a:t>rozhovory s M. </a:t>
            </a:r>
            <a:r>
              <a:rPr lang="cs-CZ" dirty="0" err="1"/>
              <a:t>Štechem</a:t>
            </a:r>
            <a:r>
              <a:rPr lang="cs-CZ" dirty="0"/>
              <a:t> a R. Roučkovou na YouTube kanále </a:t>
            </a:r>
            <a:r>
              <a:rPr lang="cs-CZ" dirty="0" err="1"/>
              <a:t>npsumava</a:t>
            </a:r>
            <a:r>
              <a:rPr lang="cs-CZ" dirty="0"/>
              <a:t>, následná propagace rozhovorů na FB NP Šumava, webové stránce přírodověda.cz a stránce projektu</a:t>
            </a:r>
            <a:r>
              <a:rPr lang="de-DE" dirty="0"/>
              <a:t> /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Interviews mit M.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Štech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 R.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Rou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čková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im YouTube-Kanal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„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npsumava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anschließende Bewerbung der Interviews auf F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acebook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„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NP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Šumava“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chemeClr val="accent1">
                    <a:lumMod val="7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https://www.youtube.com/watch?v=BvSqcwKHzsw&amp;t=7s&amp;ab_channel=npsumava</a:t>
            </a:r>
            <a:endParaRPr lang="cs-CZ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rgbClr val="0563C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https://www.youtube.com/watch?v=G0d7OWzqePI&amp;ab_channel=</a:t>
            </a:r>
            <a:r>
              <a:rPr lang="cs-CZ" sz="1200" dirty="0">
                <a:solidFill>
                  <a:schemeClr val="accent1">
                    <a:lumMod val="75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npsumava</a:t>
            </a:r>
            <a:endParaRPr lang="cs-CZ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6602DBF-B304-4F9C-AD73-5ED2233AD99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2521" t="27289" r="7203" b="17126"/>
          <a:stretch/>
        </p:blipFill>
        <p:spPr>
          <a:xfrm>
            <a:off x="9225304" y="1858195"/>
            <a:ext cx="2740184" cy="42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0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7E4B104-9EB1-4609-A379-CD86D78721B3}"/>
              </a:ext>
            </a:extLst>
          </p:cNvPr>
          <p:cNvSpPr/>
          <p:nvPr/>
        </p:nvSpPr>
        <p:spPr bwMode="auto">
          <a:xfrm>
            <a:off x="0" y="0"/>
            <a:ext cx="12192000" cy="1030288"/>
          </a:xfrm>
          <a:prstGeom prst="rect">
            <a:avLst/>
          </a:prstGeom>
          <a:solidFill>
            <a:srgbClr val="493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9CEF340-FCED-4F90-8103-08A24B5E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073" y="61582"/>
            <a:ext cx="2668572" cy="9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46E3B91-919B-4D4A-B36E-53A4B5371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45" y="6096086"/>
            <a:ext cx="197149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C532AA9-6E79-4F11-93D9-9024EFDA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72" y="6081572"/>
            <a:ext cx="210462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B01469C-4C2D-48C0-87DB-D6BCE6A4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05" y="6313551"/>
            <a:ext cx="540000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1816AED-2D2A-4DC2-878C-30EDB70D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" y="6263866"/>
            <a:ext cx="2929438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F80C3C62-2903-412C-9EC1-622AA784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89" y="6241446"/>
            <a:ext cx="586033" cy="6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2F8EBE0A-995C-4FC3-97FD-1AD980EE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842" y="6256595"/>
            <a:ext cx="1532059" cy="5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2B46221-D754-46ED-B042-C06C1BD765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40" y="6248382"/>
            <a:ext cx="540000" cy="540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79FB6EA-1F07-40CD-8B8D-234B495D34A4}"/>
              </a:ext>
            </a:extLst>
          </p:cNvPr>
          <p:cNvSpPr txBox="1"/>
          <p:nvPr/>
        </p:nvSpPr>
        <p:spPr>
          <a:xfrm>
            <a:off x="246742" y="61582"/>
            <a:ext cx="919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Dopady koronaviru na realizaci</a:t>
            </a:r>
            <a:r>
              <a:rPr lang="de-DE" sz="2800" dirty="0">
                <a:solidFill>
                  <a:schemeClr val="bg1"/>
                </a:solidFill>
              </a:rPr>
              <a:t> / </a:t>
            </a:r>
            <a:endParaRPr lang="cs-CZ" sz="2800" dirty="0">
              <a:solidFill>
                <a:schemeClr val="bg1"/>
              </a:solidFill>
            </a:endParaRPr>
          </a:p>
          <a:p>
            <a:r>
              <a:rPr lang="de-DE" sz="2800" dirty="0">
                <a:solidFill>
                  <a:schemeClr val="bg1"/>
                </a:solidFill>
              </a:rPr>
              <a:t>Auswirkungen von Corona auf die Projektumsetzung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</a:p>
          <a:p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F7A189F-08A5-4045-BD6A-9279475422DF}"/>
              </a:ext>
            </a:extLst>
          </p:cNvPr>
          <p:cNvSpPr txBox="1"/>
          <p:nvPr/>
        </p:nvSpPr>
        <p:spPr>
          <a:xfrm>
            <a:off x="85356" y="1110669"/>
            <a:ext cx="11825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výstava Květena Šumavy – vernisáž spojena s přednáškou </a:t>
            </a:r>
            <a:r>
              <a:rPr lang="cs-CZ" sz="2400" b="1" u="sng" dirty="0"/>
              <a:t>zrušena</a:t>
            </a:r>
            <a:r>
              <a:rPr lang="de-DE" sz="2400" b="1" u="sng" dirty="0"/>
              <a:t> </a:t>
            </a:r>
            <a:r>
              <a:rPr lang="de-DE" sz="2400" dirty="0"/>
              <a:t>/ </a:t>
            </a:r>
            <a:endParaRPr lang="cs-CZ" sz="2400" dirty="0"/>
          </a:p>
          <a:p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Ausstellung Flora des Böhmerwaldes – Vernissage mit Vortrag </a:t>
            </a:r>
            <a:r>
              <a:rPr lang="de-DE" sz="24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abgesagt</a:t>
            </a:r>
            <a:endParaRPr lang="cs-CZ" sz="2400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cs-CZ" sz="2400" b="1" dirty="0"/>
          </a:p>
          <a:p>
            <a:r>
              <a:rPr lang="cs-CZ" sz="2400" b="1" dirty="0"/>
              <a:t>→ snaha o přesun do on-line prostředí </a:t>
            </a:r>
            <a:r>
              <a:rPr lang="de-DE" sz="2400" b="1" dirty="0"/>
              <a:t>/ </a:t>
            </a:r>
            <a:r>
              <a:rPr lang="de-DE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Verschiebung in online Umgebung </a:t>
            </a:r>
            <a:r>
              <a:rPr lang="cs-CZ" sz="2400" u="sng" dirty="0">
                <a:solidFill>
                  <a:schemeClr val="accent1"/>
                </a:solidFill>
              </a:rPr>
              <a:t>https://www.florasilvaegabretae.eu/news_images/vystava.pdf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E63056FA-984E-43C6-B10B-684FC5464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3"/>
          <a:stretch/>
        </p:blipFill>
        <p:spPr bwMode="auto">
          <a:xfrm>
            <a:off x="6351737" y="3090941"/>
            <a:ext cx="2186755" cy="277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 descr="Obsah obrázku strop, interiér, budova, oblast&#10;&#10;Popis byl vytvořen automaticky">
            <a:extLst>
              <a:ext uri="{FF2B5EF4-FFF2-40B4-BE49-F238E27FC236}">
                <a16:creationId xmlns:a16="http://schemas.microsoft.com/office/drawing/2014/main" id="{48B20FD0-BD0C-4A4A-A9A8-12575F5FA3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30042"/>
            <a:ext cx="4925865" cy="27772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4E5EAC-9498-4611-85EE-9B992F30C84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0970" t="18095" r="32204" b="16178"/>
          <a:stretch/>
        </p:blipFill>
        <p:spPr>
          <a:xfrm>
            <a:off x="8913383" y="3090941"/>
            <a:ext cx="2059420" cy="283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39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1499</Words>
  <Application>Microsoft Office PowerPoint</Application>
  <PresentationFormat>Širokoúhlá obrazovka</PresentationFormat>
  <Paragraphs>101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Courier New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Hola</dc:creator>
  <cp:lastModifiedBy>Eva Hola</cp:lastModifiedBy>
  <cp:revision>93</cp:revision>
  <dcterms:created xsi:type="dcterms:W3CDTF">2021-10-27T08:02:09Z</dcterms:created>
  <dcterms:modified xsi:type="dcterms:W3CDTF">2021-11-10T12:45:05Z</dcterms:modified>
</cp:coreProperties>
</file>